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8" r:id="rId2"/>
    <p:sldId id="258" r:id="rId3"/>
    <p:sldId id="278" r:id="rId4"/>
    <p:sldId id="257" r:id="rId5"/>
    <p:sldId id="261" r:id="rId6"/>
    <p:sldId id="263" r:id="rId7"/>
    <p:sldId id="267" r:id="rId8"/>
    <p:sldId id="311" r:id="rId9"/>
    <p:sldId id="277" r:id="rId10"/>
    <p:sldId id="301" r:id="rId11"/>
    <p:sldId id="302" r:id="rId12"/>
    <p:sldId id="303" r:id="rId13"/>
    <p:sldId id="30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Miller"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5" autoAdjust="0"/>
    <p:restoredTop sz="81070" autoAdjust="0"/>
  </p:normalViewPr>
  <p:slideViewPr>
    <p:cSldViewPr>
      <p:cViewPr varScale="1">
        <p:scale>
          <a:sx n="92" d="100"/>
          <a:sy n="92" d="100"/>
        </p:scale>
        <p:origin x="-8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18C65F-0D74-F844-A7B4-A9FDC7419DC8}" type="datetimeFigureOut">
              <a:rPr lang="en-US" smtClean="0"/>
              <a:t>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5AA5D-0EE0-6246-974B-9A4630DD2419}" type="slidenum">
              <a:rPr lang="en-US" smtClean="0"/>
              <a:t>‹#›</a:t>
            </a:fld>
            <a:endParaRPr lang="en-US"/>
          </a:p>
        </p:txBody>
      </p:sp>
    </p:spTree>
    <p:extLst>
      <p:ext uri="{BB962C8B-B14F-4D97-AF65-F5344CB8AC3E}">
        <p14:creationId xmlns:p14="http://schemas.microsoft.com/office/powerpoint/2010/main" val="546231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A1E3F-91D1-45D5-BD82-EA350B9C0E80}" type="datetimeFigureOut">
              <a:rPr lang="en-US" smtClean="0"/>
              <a:pPr/>
              <a:t>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4F398-ED0B-4650-A951-5E60CCE25B3F}" type="slidenum">
              <a:rPr lang="en-US" smtClean="0"/>
              <a:pPr/>
              <a:t>‹#›</a:t>
            </a:fld>
            <a:endParaRPr lang="en-US"/>
          </a:p>
        </p:txBody>
      </p:sp>
    </p:spTree>
    <p:extLst>
      <p:ext uri="{BB962C8B-B14F-4D97-AF65-F5344CB8AC3E}">
        <p14:creationId xmlns:p14="http://schemas.microsoft.com/office/powerpoint/2010/main" val="1858747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famous graph called the Keeling Curve. A scientist named Charles Keeling originally created this graph. Starting in the 1950s, Keeling studied levels of carbon dioxide in the atmosphere at Mauna Loa scientific observatory in Hawaii. Because it is located on an island in the middle of the Pacific Ocean, Mauna Loa is a great place to sample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in the atmosphere. The annual average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that is measured represents the entire globe, but Hawaii is located about 1300 miles north of the equator, and is thus also influenced by seasonal patterns of the Northern Hemisphere. </a:t>
            </a:r>
          </a:p>
          <a:p>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1</a:t>
            </a:fld>
            <a:endParaRPr lang="en-US"/>
          </a:p>
        </p:txBody>
      </p:sp>
    </p:spTree>
    <p:extLst>
      <p:ext uri="{BB962C8B-B14F-4D97-AF65-F5344CB8AC3E}">
        <p14:creationId xmlns:p14="http://schemas.microsoft.com/office/powerpoint/2010/main" val="363888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What is a fossil fuel?</a:t>
            </a:r>
          </a:p>
          <a:p>
            <a:pPr eaLnBrk="1" hangingPunct="1"/>
            <a:r>
              <a:rPr lang="en-US">
                <a:ea typeface="ＭＳ Ｐゴシック" charset="0"/>
              </a:rPr>
              <a:t>Why do they call it a </a:t>
            </a:r>
            <a:r>
              <a:rPr lang="ja-JP" altLang="en-US">
                <a:ea typeface="ＭＳ Ｐゴシック" charset="0"/>
              </a:rPr>
              <a:t>“</a:t>
            </a:r>
            <a:r>
              <a:rPr lang="en-US">
                <a:ea typeface="ＭＳ Ｐゴシック" charset="0"/>
              </a:rPr>
              <a:t>fossil fuel</a:t>
            </a:r>
            <a:r>
              <a:rPr lang="ja-JP" altLang="en-US">
                <a:ea typeface="ＭＳ Ｐゴシック" charset="0"/>
              </a:rPr>
              <a:t>”</a:t>
            </a:r>
            <a:r>
              <a:rPr lang="en-US">
                <a:ea typeface="ＭＳ Ｐゴシック" charset="0"/>
              </a:rPr>
              <a:t>?</a:t>
            </a:r>
          </a:p>
          <a:p>
            <a:pPr eaLnBrk="1" hangingPunct="1"/>
            <a:r>
              <a:rPr lang="en-US">
                <a:ea typeface="ＭＳ Ｐゴシック" charset="0"/>
              </a:rPr>
              <a:t>Where do they come from?</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AC66FD2-0A8C-D642-A6CE-478C92DBA84D}" type="slidenum">
              <a:rPr lang="en-US" sz="1200"/>
              <a:pP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a:t>
            </a:r>
            <a:r>
              <a:rPr lang="en-US" baseline="0" dirty="0" smtClean="0"/>
              <a:t> CO2 is a linear molecule: O=C=O.</a:t>
            </a:r>
            <a:endParaRPr lang="en-US" dirty="0" smtClean="0"/>
          </a:p>
          <a:p>
            <a:endParaRPr lang="en-US" dirty="0"/>
          </a:p>
        </p:txBody>
      </p:sp>
      <p:sp>
        <p:nvSpPr>
          <p:cNvPr id="4" name="Slide Number Placeholder 3"/>
          <p:cNvSpPr>
            <a:spLocks noGrp="1"/>
          </p:cNvSpPr>
          <p:nvPr>
            <p:ph type="sldNum" sz="quarter" idx="10"/>
          </p:nvPr>
        </p:nvSpPr>
        <p:spPr/>
        <p:txBody>
          <a:bodyPr/>
          <a:lstStyle/>
          <a:p>
            <a:fld id="{AD260684-F99F-BA45-9C1A-B27E62BA9C0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Remember the rules: energy lasts forever!</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10</a:t>
            </a:fld>
            <a:endParaRPr lang="en-US"/>
          </a:p>
        </p:txBody>
      </p:sp>
    </p:spTree>
    <p:extLst>
      <p:ext uri="{BB962C8B-B14F-4D97-AF65-F5344CB8AC3E}">
        <p14:creationId xmlns:p14="http://schemas.microsoft.com/office/powerpoint/2010/main" val="159100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Make the point here that chemical energy is important to us because it is the</a:t>
            </a:r>
            <a:r>
              <a:rPr lang="en-US" baseline="0" dirty="0" smtClean="0"/>
              <a:t> only form of energy that we can transport from one place to another when it is stored in materials. How is chemical energy transported? </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11</a:t>
            </a:fld>
            <a:endParaRPr lang="en-US"/>
          </a:p>
        </p:txBody>
      </p:sp>
    </p:spTree>
    <p:extLst>
      <p:ext uri="{BB962C8B-B14F-4D97-AF65-F5344CB8AC3E}">
        <p14:creationId xmlns:p14="http://schemas.microsoft.com/office/powerpoint/2010/main" val="159100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mtClean="0"/>
              <a:t>Remember </a:t>
            </a:r>
            <a:r>
              <a:rPr lang="en-US" dirty="0" smtClean="0"/>
              <a:t>the rules: energy lasts forever!</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12</a:t>
            </a:fld>
            <a:endParaRPr lang="en-US"/>
          </a:p>
        </p:txBody>
      </p:sp>
    </p:spTree>
    <p:extLst>
      <p:ext uri="{BB962C8B-B14F-4D97-AF65-F5344CB8AC3E}">
        <p14:creationId xmlns:p14="http://schemas.microsoft.com/office/powerpoint/2010/main" val="159100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Energy </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13</a:t>
            </a:fld>
            <a:endParaRPr lang="en-US"/>
          </a:p>
        </p:txBody>
      </p:sp>
    </p:spTree>
    <p:extLst>
      <p:ext uri="{BB962C8B-B14F-4D97-AF65-F5344CB8AC3E}">
        <p14:creationId xmlns:p14="http://schemas.microsoft.com/office/powerpoint/2010/main" val="159100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BC0FF-4675-6646-91A5-E055D8F9E4C7}" type="datetime1">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4D639-CCE3-6F48-B9D7-80722AF97745}" type="datetime1">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08355-92E5-204F-92ED-FB2267B33AED}" type="datetime1">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EE1A-2724-DD49-83AE-6354E5F6D56E}" type="datetime1">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CA3B2-C376-C342-9CC5-7EFE79793AD4}" type="datetime1">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753A7-0F18-CB40-BF83-A18489D702E9}" type="datetime1">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D591D6-34AE-7F4E-ADD8-6844F1E42FAE}" type="datetime1">
              <a:rPr lang="en-US" smtClean="0"/>
              <a:t>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76369-9596-044D-8B05-2D8E37098588}" type="datetime1">
              <a:rPr lang="en-US" smtClean="0"/>
              <a:t>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AD528-F3CB-E944-B72D-97C818EC8B12}" type="datetime1">
              <a:rPr lang="en-US" smtClean="0"/>
              <a:t>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8823D-5D32-5A4F-A2CF-254FC9453822}" type="datetime1">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F2D9B-A483-E04E-821F-B8F526ACB887}" type="datetime1">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3D295-64BA-514D-B280-5B79B98574FC}" type="datetime1">
              <a:rPr lang="en-US" smtClean="0"/>
              <a:t>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Lesson 2 Activity 4</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1"/>
            <a:ext cx="8305800" cy="5585982"/>
          </a:xfrm>
          <a:prstGeom prst="rect">
            <a:avLst/>
          </a:prstGeom>
          <a:noFill/>
          <a:ln>
            <a:noFill/>
          </a:ln>
        </p:spPr>
      </p:pic>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5963369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2655"/>
            <a:ext cx="8229600" cy="744370"/>
          </a:xfrm>
        </p:spPr>
        <p:txBody>
          <a:bodyPr>
            <a:normAutofit fontScale="90000"/>
          </a:bodyPr>
          <a:lstStyle/>
          <a:p>
            <a:r>
              <a:rPr lang="en-US" dirty="0">
                <a:solidFill>
                  <a:schemeClr val="bg1"/>
                </a:solidFill>
                <a:latin typeface="Copperplate"/>
                <a:cs typeface="Copperplate"/>
              </a:rPr>
              <a:t>3</a:t>
            </a:r>
            <a:r>
              <a:rPr lang="en-US" dirty="0" smtClean="0">
                <a:solidFill>
                  <a:schemeClr val="bg1"/>
                </a:solidFill>
                <a:latin typeface="Copperplate"/>
                <a:cs typeface="Copperplate"/>
              </a:rPr>
              <a:t>. The Energy Question</a:t>
            </a:r>
            <a:endParaRPr lang="en-US" dirty="0">
              <a:solidFill>
                <a:schemeClr val="bg1"/>
              </a:solidFill>
              <a:latin typeface="Copperplate"/>
              <a:cs typeface="Copperplate"/>
            </a:endParaRPr>
          </a:p>
        </p:txBody>
      </p:sp>
      <p:sp>
        <p:nvSpPr>
          <p:cNvPr id="3" name="Content Placeholder 2"/>
          <p:cNvSpPr>
            <a:spLocks noGrp="1"/>
          </p:cNvSpPr>
          <p:nvPr>
            <p:ph idx="1"/>
          </p:nvPr>
        </p:nvSpPr>
        <p:spPr>
          <a:xfrm>
            <a:off x="457200" y="879177"/>
            <a:ext cx="8229600" cy="821791"/>
          </a:xfrm>
        </p:spPr>
        <p:txBody>
          <a:bodyPr>
            <a:normAutofit fontScale="92500"/>
          </a:bodyPr>
          <a:lstStyle/>
          <a:p>
            <a:pPr marL="0" indent="0" algn="ctr">
              <a:buNone/>
            </a:pPr>
            <a:r>
              <a:rPr lang="en-US" sz="2800" dirty="0">
                <a:solidFill>
                  <a:srgbClr val="FFFFFF"/>
                </a:solidFill>
                <a:latin typeface="Copperplate"/>
                <a:cs typeface="Copperplate"/>
              </a:rPr>
              <a:t>Where is the chemical energy in this picture?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23" descr="Human Energy System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6214836" cy="405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5682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2655"/>
            <a:ext cx="8229600" cy="744370"/>
          </a:xfrm>
        </p:spPr>
        <p:txBody>
          <a:bodyPr>
            <a:normAutofit fontScale="90000"/>
          </a:bodyPr>
          <a:lstStyle/>
          <a:p>
            <a:r>
              <a:rPr lang="en-US" dirty="0">
                <a:solidFill>
                  <a:schemeClr val="bg1"/>
                </a:solidFill>
                <a:latin typeface="Copperplate"/>
                <a:cs typeface="Copperplate"/>
              </a:rPr>
              <a:t>3</a:t>
            </a:r>
            <a:r>
              <a:rPr lang="en-US" dirty="0" smtClean="0">
                <a:solidFill>
                  <a:schemeClr val="bg1"/>
                </a:solidFill>
                <a:latin typeface="Copperplate"/>
                <a:cs typeface="Copperplate"/>
              </a:rPr>
              <a:t>. The Energy Question</a:t>
            </a:r>
            <a:endParaRPr lang="en-US" dirty="0">
              <a:solidFill>
                <a:schemeClr val="bg1"/>
              </a:solidFill>
              <a:latin typeface="Copperplate"/>
              <a:cs typeface="Copperplate"/>
            </a:endParaRPr>
          </a:p>
        </p:txBody>
      </p:sp>
      <p:sp>
        <p:nvSpPr>
          <p:cNvPr id="3" name="Content Placeholder 2"/>
          <p:cNvSpPr>
            <a:spLocks noGrp="1"/>
          </p:cNvSpPr>
          <p:nvPr>
            <p:ph idx="1"/>
          </p:nvPr>
        </p:nvSpPr>
        <p:spPr>
          <a:xfrm>
            <a:off x="457200" y="879177"/>
            <a:ext cx="8229600" cy="821791"/>
          </a:xfrm>
        </p:spPr>
        <p:txBody>
          <a:bodyPr>
            <a:normAutofit fontScale="92500" lnSpcReduction="10000"/>
          </a:bodyPr>
          <a:lstStyle/>
          <a:p>
            <a:pPr marL="0" indent="0" algn="ctr">
              <a:buNone/>
            </a:pPr>
            <a:r>
              <a:rPr lang="en-US" sz="2800" dirty="0">
                <a:solidFill>
                  <a:srgbClr val="FFFFFF"/>
                </a:solidFill>
                <a:latin typeface="Copperplate"/>
                <a:cs typeface="Copperplate"/>
              </a:rPr>
              <a:t>Where does the chemical energy </a:t>
            </a:r>
            <a:r>
              <a:rPr lang="en-US" sz="2800" dirty="0" smtClean="0">
                <a:solidFill>
                  <a:srgbClr val="FFFFFF"/>
                </a:solidFill>
                <a:latin typeface="Copperplate"/>
                <a:cs typeface="Copperplate"/>
              </a:rPr>
              <a:t>stored in fossil fuels come </a:t>
            </a:r>
            <a:r>
              <a:rPr lang="en-US" sz="2800" dirty="0">
                <a:solidFill>
                  <a:srgbClr val="FFFFFF"/>
                </a:solidFill>
                <a:latin typeface="Copperplate"/>
                <a:cs typeface="Copperplate"/>
              </a:rPr>
              <a:t>from in this picture?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23" descr="Human Energy System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774348" cy="442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6528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2655"/>
            <a:ext cx="8229600" cy="744370"/>
          </a:xfrm>
        </p:spPr>
        <p:txBody>
          <a:bodyPr>
            <a:normAutofit fontScale="90000"/>
          </a:bodyPr>
          <a:lstStyle/>
          <a:p>
            <a:r>
              <a:rPr lang="en-US" dirty="0">
                <a:solidFill>
                  <a:schemeClr val="bg1"/>
                </a:solidFill>
                <a:latin typeface="Copperplate"/>
                <a:cs typeface="Copperplate"/>
              </a:rPr>
              <a:t>3</a:t>
            </a:r>
            <a:r>
              <a:rPr lang="en-US" dirty="0" smtClean="0">
                <a:solidFill>
                  <a:schemeClr val="bg1"/>
                </a:solidFill>
                <a:latin typeface="Copperplate"/>
                <a:cs typeface="Copperplate"/>
              </a:rPr>
              <a:t>. The Energy Question</a:t>
            </a:r>
            <a:endParaRPr lang="en-US" dirty="0">
              <a:solidFill>
                <a:schemeClr val="bg1"/>
              </a:solidFill>
              <a:latin typeface="Copperplate"/>
              <a:cs typeface="Copperplate"/>
            </a:endParaRPr>
          </a:p>
        </p:txBody>
      </p:sp>
      <p:sp>
        <p:nvSpPr>
          <p:cNvPr id="3" name="Content Placeholder 2"/>
          <p:cNvSpPr>
            <a:spLocks noGrp="1"/>
          </p:cNvSpPr>
          <p:nvPr>
            <p:ph idx="1"/>
          </p:nvPr>
        </p:nvSpPr>
        <p:spPr>
          <a:xfrm>
            <a:off x="457200" y="879177"/>
            <a:ext cx="8229600" cy="821791"/>
          </a:xfrm>
        </p:spPr>
        <p:txBody>
          <a:bodyPr>
            <a:normAutofit fontScale="92500" lnSpcReduction="10000"/>
          </a:bodyPr>
          <a:lstStyle/>
          <a:p>
            <a:pPr marL="0" indent="0" algn="ctr">
              <a:buNone/>
            </a:pPr>
            <a:r>
              <a:rPr lang="en-US" sz="2800" dirty="0">
                <a:solidFill>
                  <a:srgbClr val="FFFFFF"/>
                </a:solidFill>
                <a:latin typeface="Copperplate"/>
                <a:cs typeface="Copperplate"/>
              </a:rPr>
              <a:t>How is energy transformed </a:t>
            </a:r>
            <a:r>
              <a:rPr lang="en-US" sz="2800" dirty="0" smtClean="0">
                <a:solidFill>
                  <a:srgbClr val="FFFFFF"/>
                </a:solidFill>
                <a:latin typeface="Copperplate"/>
                <a:cs typeface="Copperplate"/>
              </a:rPr>
              <a:t>when we burn fossil fuels? </a:t>
            </a:r>
            <a:endParaRPr lang="en-US" sz="2800" dirty="0">
              <a:solidFill>
                <a:srgbClr val="FFFFFF"/>
              </a:solidFill>
              <a:latin typeface="Copperplate"/>
              <a:cs typeface="Copperplate"/>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23" descr="Human Energy System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58000" cy="447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445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2655"/>
            <a:ext cx="8229600" cy="744370"/>
          </a:xfrm>
        </p:spPr>
        <p:txBody>
          <a:bodyPr>
            <a:normAutofit fontScale="90000"/>
          </a:bodyPr>
          <a:lstStyle/>
          <a:p>
            <a:r>
              <a:rPr lang="en-US" dirty="0">
                <a:solidFill>
                  <a:schemeClr val="bg1"/>
                </a:solidFill>
                <a:latin typeface="Copperplate"/>
                <a:cs typeface="Copperplate"/>
              </a:rPr>
              <a:t>3</a:t>
            </a:r>
            <a:r>
              <a:rPr lang="en-US" dirty="0" smtClean="0">
                <a:solidFill>
                  <a:schemeClr val="bg1"/>
                </a:solidFill>
                <a:latin typeface="Copperplate"/>
                <a:cs typeface="Copperplate"/>
              </a:rPr>
              <a:t>. The Energy Question</a:t>
            </a:r>
            <a:endParaRPr lang="en-US" dirty="0">
              <a:solidFill>
                <a:schemeClr val="bg1"/>
              </a:solidFill>
              <a:latin typeface="Copperplate"/>
              <a:cs typeface="Copperplate"/>
            </a:endParaRPr>
          </a:p>
        </p:txBody>
      </p:sp>
      <p:sp>
        <p:nvSpPr>
          <p:cNvPr id="3" name="Content Placeholder 2"/>
          <p:cNvSpPr>
            <a:spLocks noGrp="1"/>
          </p:cNvSpPr>
          <p:nvPr>
            <p:ph idx="1"/>
          </p:nvPr>
        </p:nvSpPr>
        <p:spPr>
          <a:xfrm>
            <a:off x="457200" y="879177"/>
            <a:ext cx="8229600" cy="821791"/>
          </a:xfrm>
        </p:spPr>
        <p:txBody>
          <a:bodyPr>
            <a:normAutofit fontScale="92500" lnSpcReduction="10000"/>
          </a:bodyPr>
          <a:lstStyle/>
          <a:p>
            <a:pPr marL="0" indent="0" algn="ctr">
              <a:buNone/>
            </a:pPr>
            <a:r>
              <a:rPr lang="en-US" sz="2800" dirty="0">
                <a:solidFill>
                  <a:srgbClr val="FFFFFF"/>
                </a:solidFill>
                <a:latin typeface="Copperplate"/>
                <a:cs typeface="Copperplate"/>
              </a:rPr>
              <a:t>Where </a:t>
            </a:r>
            <a:r>
              <a:rPr lang="en-US" sz="2800" dirty="0" smtClean="0">
                <a:solidFill>
                  <a:srgbClr val="FFFFFF"/>
                </a:solidFill>
                <a:latin typeface="Copperplate"/>
                <a:cs typeface="Copperplate"/>
              </a:rPr>
              <a:t>does the energy go after we burn fossil fuels? </a:t>
            </a:r>
            <a:endParaRPr lang="en-US" sz="2800" dirty="0">
              <a:solidFill>
                <a:srgbClr val="FFFFFF"/>
              </a:solidFill>
              <a:latin typeface="Copperplate"/>
              <a:cs typeface="Copperplate"/>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23" descr="Human Energy System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6934200" cy="452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60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pPr lvl="0"/>
            <a:r>
              <a:rPr lang="en-US" sz="2800" dirty="0" smtClean="0"/>
              <a:t>  What are fossil fuels?</a:t>
            </a:r>
            <a:br>
              <a:rPr lang="en-US" sz="2800" dirty="0" smtClean="0"/>
            </a:br>
            <a:endParaRPr lang="en-US" sz="2800" dirty="0"/>
          </a:p>
        </p:txBody>
      </p:sp>
      <p:sp>
        <p:nvSpPr>
          <p:cNvPr id="3" name="Line 13"/>
          <p:cNvSpPr>
            <a:spLocks noChangeShapeType="1"/>
          </p:cNvSpPr>
          <p:nvPr/>
        </p:nvSpPr>
        <p:spPr bwMode="auto">
          <a:xfrm>
            <a:off x="685800" y="1143000"/>
            <a:ext cx="7848600" cy="0"/>
          </a:xfrm>
          <a:prstGeom prst="line">
            <a:avLst/>
          </a:prstGeom>
          <a:noFill/>
          <a:ln w="38100">
            <a:solidFill>
              <a:srgbClr val="FF0000"/>
            </a:solidFill>
            <a:round/>
            <a:headEnd/>
            <a:tailEnd/>
          </a:ln>
        </p:spPr>
        <p:txBody>
          <a:bodyPr/>
          <a:lstStyle/>
          <a:p>
            <a:endParaRPr lang="en-US"/>
          </a:p>
        </p:txBody>
      </p:sp>
      <p:sp>
        <p:nvSpPr>
          <p:cNvPr id="4" name="Rectangle 2"/>
          <p:cNvSpPr txBox="1">
            <a:spLocks noChangeArrowheads="1"/>
          </p:cNvSpPr>
          <p:nvPr/>
        </p:nvSpPr>
        <p:spPr bwMode="auto">
          <a:xfrm>
            <a:off x="1447800" y="304800"/>
            <a:ext cx="6324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400" b="0" i="0" u="none" strike="noStrike" kern="0" cap="none" spc="0" normalizeH="0" baseline="0" noProof="0" dirty="0" smtClean="0">
                <a:ln>
                  <a:noFill/>
                </a:ln>
                <a:solidFill>
                  <a:schemeClr val="tx2"/>
                </a:solidFill>
                <a:effectLst/>
                <a:uLnTx/>
                <a:uFillTx/>
                <a:latin typeface="+mj-lt"/>
                <a:ea typeface="+mj-ea"/>
                <a:cs typeface="宋体" charset="-122"/>
              </a:rPr>
              <a:t>Driving </a:t>
            </a:r>
            <a:r>
              <a:rPr lang="en-US" altLang="zh-CN" sz="4400" kern="0" dirty="0">
                <a:solidFill>
                  <a:schemeClr val="tx2"/>
                </a:solidFill>
                <a:latin typeface="+mj-lt"/>
                <a:ea typeface="+mj-ea"/>
                <a:cs typeface="宋体" charset="-122"/>
              </a:rPr>
              <a:t>q</a:t>
            </a:r>
            <a:r>
              <a:rPr kumimoji="0" lang="en-US" altLang="zh-CN" sz="4400" b="0" i="0" u="none" strike="noStrike" kern="0" cap="none" spc="0" normalizeH="0" baseline="0" noProof="0" dirty="0" err="1" smtClean="0">
                <a:ln>
                  <a:noFill/>
                </a:ln>
                <a:solidFill>
                  <a:schemeClr val="tx2"/>
                </a:solidFill>
                <a:effectLst/>
                <a:uLnTx/>
                <a:uFillTx/>
                <a:latin typeface="+mj-lt"/>
                <a:ea typeface="+mj-ea"/>
                <a:cs typeface="宋体" charset="-122"/>
              </a:rPr>
              <a:t>uestion</a:t>
            </a:r>
            <a:endParaRPr kumimoji="0" lang="en-US" altLang="zh-CN" sz="4400" b="0" i="0" u="none" strike="noStrike" kern="0" cap="none" spc="0" normalizeH="0" baseline="0" noProof="0" dirty="0" smtClean="0">
              <a:ln>
                <a:noFill/>
              </a:ln>
              <a:solidFill>
                <a:schemeClr val="tx2"/>
              </a:solidFill>
              <a:effectLst/>
              <a:uLnTx/>
              <a:uFillTx/>
              <a:latin typeface="+mj-lt"/>
              <a:ea typeface="+mj-ea"/>
              <a:cs typeface="宋体" charset="-122"/>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5"/>
          <p:cNvPicPr>
            <a:picLocks noChangeAspect="1"/>
          </p:cNvPicPr>
          <p:nvPr/>
        </p:nvPicPr>
        <p:blipFill>
          <a:blip r:embed="rId2"/>
          <a:stretch>
            <a:fillRect/>
          </a:stretch>
        </p:blipFill>
        <p:spPr>
          <a:xfrm>
            <a:off x="304800" y="2438400"/>
            <a:ext cx="2825089" cy="3814245"/>
          </a:xfrm>
          <a:prstGeom prst="rect">
            <a:avLst/>
          </a:prstGeom>
        </p:spPr>
      </p:pic>
      <p:pic>
        <p:nvPicPr>
          <p:cNvPr id="7" name="Picture 6"/>
          <p:cNvPicPr>
            <a:picLocks noChangeAspect="1"/>
          </p:cNvPicPr>
          <p:nvPr/>
        </p:nvPicPr>
        <p:blipFill>
          <a:blip r:embed="rId3"/>
          <a:stretch>
            <a:fillRect/>
          </a:stretch>
        </p:blipFill>
        <p:spPr>
          <a:xfrm>
            <a:off x="3505200" y="2057400"/>
            <a:ext cx="2318585" cy="4446691"/>
          </a:xfrm>
          <a:prstGeom prst="rect">
            <a:avLst/>
          </a:prstGeom>
        </p:spPr>
      </p:pic>
      <p:pic>
        <p:nvPicPr>
          <p:cNvPr id="8" name="Picture 7"/>
          <p:cNvPicPr>
            <a:picLocks noChangeAspect="1"/>
          </p:cNvPicPr>
          <p:nvPr/>
        </p:nvPicPr>
        <p:blipFill>
          <a:blip r:embed="rId4"/>
          <a:stretch>
            <a:fillRect/>
          </a:stretch>
        </p:blipFill>
        <p:spPr>
          <a:xfrm>
            <a:off x="6096459" y="2971800"/>
            <a:ext cx="3011922" cy="2743200"/>
          </a:xfrm>
          <a:prstGeom prst="rect">
            <a:avLst/>
          </a:prstGeom>
        </p:spPr>
      </p:pic>
    </p:spTree>
    <p:extLst>
      <p:ext uri="{BB962C8B-B14F-4D97-AF65-F5344CB8AC3E}">
        <p14:creationId xmlns:p14="http://schemas.microsoft.com/office/powerpoint/2010/main" val="3728117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8"/>
          <p:cNvSpPr txBox="1">
            <a:spLocks noChangeArrowheads="1"/>
          </p:cNvSpPr>
          <p:nvPr/>
        </p:nvSpPr>
        <p:spPr bwMode="auto">
          <a:xfrm>
            <a:off x="685800" y="2819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t>coal</a:t>
            </a:r>
          </a:p>
        </p:txBody>
      </p:sp>
      <p:sp>
        <p:nvSpPr>
          <p:cNvPr id="4104" name="Text Box 10"/>
          <p:cNvSpPr txBox="1">
            <a:spLocks noChangeArrowheads="1"/>
          </p:cNvSpPr>
          <p:nvPr/>
        </p:nvSpPr>
        <p:spPr bwMode="auto">
          <a:xfrm>
            <a:off x="228600" y="4953000"/>
            <a:ext cx="3124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dirty="0" smtClean="0"/>
              <a:t>Gasoline (which comes from oil/petroleum)</a:t>
            </a:r>
            <a:endParaRPr lang="en-US" dirty="0"/>
          </a:p>
        </p:txBody>
      </p:sp>
      <p:sp>
        <p:nvSpPr>
          <p:cNvPr id="4105" name="Text Box 11"/>
          <p:cNvSpPr txBox="1">
            <a:spLocks noChangeArrowheads="1"/>
          </p:cNvSpPr>
          <p:nvPr/>
        </p:nvSpPr>
        <p:spPr bwMode="auto">
          <a:xfrm>
            <a:off x="6629400" y="2667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t>natural gas</a:t>
            </a:r>
          </a:p>
        </p:txBody>
      </p:sp>
      <p:sp>
        <p:nvSpPr>
          <p:cNvPr id="10" name="Line 13"/>
          <p:cNvSpPr>
            <a:spLocks noChangeShapeType="1"/>
          </p:cNvSpPr>
          <p:nvPr/>
        </p:nvSpPr>
        <p:spPr bwMode="auto">
          <a:xfrm>
            <a:off x="685800" y="1143000"/>
            <a:ext cx="7848600" cy="0"/>
          </a:xfrm>
          <a:prstGeom prst="line">
            <a:avLst/>
          </a:prstGeom>
          <a:noFill/>
          <a:ln w="38100">
            <a:solidFill>
              <a:srgbClr val="FF0000"/>
            </a:solidFill>
            <a:round/>
            <a:headEnd/>
            <a:tailEnd/>
          </a:ln>
        </p:spPr>
        <p:txBody>
          <a:bodyPr/>
          <a:lstStyle/>
          <a:p>
            <a:endParaRPr lang="en-US"/>
          </a:p>
        </p:txBody>
      </p:sp>
      <p:sp>
        <p:nvSpPr>
          <p:cNvPr id="11" name="Rectangle 2"/>
          <p:cNvSpPr txBox="1">
            <a:spLocks noChangeArrowheads="1"/>
          </p:cNvSpPr>
          <p:nvPr/>
        </p:nvSpPr>
        <p:spPr bwMode="auto">
          <a:xfrm>
            <a:off x="1447800" y="304800"/>
            <a:ext cx="6324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400" b="0" i="0" u="none" strike="noStrike" kern="0" cap="none" spc="0" normalizeH="0" baseline="0" noProof="0" dirty="0" smtClean="0">
                <a:ln>
                  <a:noFill/>
                </a:ln>
                <a:solidFill>
                  <a:schemeClr val="tx2"/>
                </a:solidFill>
                <a:effectLst/>
                <a:uLnTx/>
                <a:uFillTx/>
                <a:latin typeface="+mj-lt"/>
                <a:ea typeface="+mj-ea"/>
                <a:cs typeface="宋体" charset="-122"/>
              </a:rPr>
              <a:t>Examples of </a:t>
            </a:r>
            <a:r>
              <a:rPr lang="en-US" altLang="zh-CN" sz="4400" kern="0" dirty="0">
                <a:solidFill>
                  <a:schemeClr val="tx2"/>
                </a:solidFill>
                <a:latin typeface="+mj-lt"/>
                <a:ea typeface="+mj-ea"/>
                <a:cs typeface="宋体" charset="-122"/>
              </a:rPr>
              <a:t>f</a:t>
            </a:r>
            <a:r>
              <a:rPr kumimoji="0" lang="en-US" altLang="zh-CN" sz="4400" b="0" i="0" u="none" strike="noStrike" kern="0" cap="none" spc="0" normalizeH="0" baseline="0" noProof="0" dirty="0" err="1" smtClean="0">
                <a:ln>
                  <a:noFill/>
                </a:ln>
                <a:solidFill>
                  <a:schemeClr val="tx2"/>
                </a:solidFill>
                <a:effectLst/>
                <a:uLnTx/>
                <a:uFillTx/>
                <a:latin typeface="+mj-lt"/>
                <a:ea typeface="+mj-ea"/>
                <a:cs typeface="宋体" charset="-122"/>
              </a:rPr>
              <a:t>ossil</a:t>
            </a:r>
            <a:r>
              <a:rPr kumimoji="0" lang="en-US" altLang="zh-CN" sz="4400" b="0" i="0" u="none" strike="noStrike" kern="0" cap="none" spc="0" normalizeH="0" noProof="0" dirty="0" smtClean="0">
                <a:ln>
                  <a:noFill/>
                </a:ln>
                <a:solidFill>
                  <a:schemeClr val="tx2"/>
                </a:solidFill>
                <a:effectLst/>
                <a:uLnTx/>
                <a:uFillTx/>
                <a:latin typeface="+mj-lt"/>
                <a:ea typeface="+mj-ea"/>
                <a:cs typeface="宋体" charset="-122"/>
              </a:rPr>
              <a:t> </a:t>
            </a:r>
            <a:r>
              <a:rPr lang="en-US" altLang="zh-CN" sz="4400" kern="0" noProof="0" dirty="0" smtClean="0">
                <a:solidFill>
                  <a:schemeClr val="tx2"/>
                </a:solidFill>
                <a:latin typeface="+mj-lt"/>
                <a:ea typeface="+mj-ea"/>
                <a:cs typeface="宋体" charset="-122"/>
              </a:rPr>
              <a:t>f</a:t>
            </a:r>
            <a:r>
              <a:rPr kumimoji="0" lang="en-US" altLang="zh-CN" sz="4400" b="0" i="0" u="none" strike="noStrike" kern="0" cap="none" spc="0" normalizeH="0" noProof="0" dirty="0" smtClean="0">
                <a:ln>
                  <a:noFill/>
                </a:ln>
                <a:solidFill>
                  <a:schemeClr val="tx2"/>
                </a:solidFill>
                <a:effectLst/>
                <a:uLnTx/>
                <a:uFillTx/>
                <a:latin typeface="+mj-lt"/>
                <a:ea typeface="+mj-ea"/>
                <a:cs typeface="宋体" charset="-122"/>
              </a:rPr>
              <a:t>uels</a:t>
            </a:r>
            <a:endParaRPr kumimoji="0" lang="en-US" altLang="zh-CN" sz="4400" b="0" i="0" u="none" strike="noStrike" kern="0" cap="none" spc="0" normalizeH="0" baseline="0" noProof="0" dirty="0" smtClean="0">
              <a:ln>
                <a:noFill/>
              </a:ln>
              <a:solidFill>
                <a:schemeClr val="tx2"/>
              </a:solidFill>
              <a:effectLst/>
              <a:uLnTx/>
              <a:uFillTx/>
              <a:latin typeface="+mj-lt"/>
              <a:ea typeface="+mj-ea"/>
              <a:cs typeface="宋体" charset="-122"/>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pic>
        <p:nvPicPr>
          <p:cNvPr id="13" name="Picture 12"/>
          <p:cNvPicPr>
            <a:picLocks noChangeAspect="1"/>
          </p:cNvPicPr>
          <p:nvPr/>
        </p:nvPicPr>
        <p:blipFill>
          <a:blip r:embed="rId3"/>
          <a:stretch>
            <a:fillRect/>
          </a:stretch>
        </p:blipFill>
        <p:spPr>
          <a:xfrm>
            <a:off x="3657600" y="4495800"/>
            <a:ext cx="1524150" cy="2057805"/>
          </a:xfrm>
          <a:prstGeom prst="rect">
            <a:avLst/>
          </a:prstGeom>
        </p:spPr>
      </p:pic>
      <p:pic>
        <p:nvPicPr>
          <p:cNvPr id="14" name="Picture 13"/>
          <p:cNvPicPr>
            <a:picLocks noChangeAspect="1"/>
          </p:cNvPicPr>
          <p:nvPr/>
        </p:nvPicPr>
        <p:blipFill>
          <a:blip r:embed="rId4"/>
          <a:stretch>
            <a:fillRect/>
          </a:stretch>
        </p:blipFill>
        <p:spPr>
          <a:xfrm>
            <a:off x="5181600" y="1676400"/>
            <a:ext cx="1327985" cy="2546872"/>
          </a:xfrm>
          <a:prstGeom prst="rect">
            <a:avLst/>
          </a:prstGeom>
        </p:spPr>
      </p:pic>
      <p:pic>
        <p:nvPicPr>
          <p:cNvPr id="16" name="Picture 15"/>
          <p:cNvPicPr>
            <a:picLocks noChangeAspect="1"/>
          </p:cNvPicPr>
          <p:nvPr/>
        </p:nvPicPr>
        <p:blipFill>
          <a:blip r:embed="rId5"/>
          <a:stretch>
            <a:fillRect/>
          </a:stretch>
        </p:blipFill>
        <p:spPr>
          <a:xfrm>
            <a:off x="1143000" y="1447800"/>
            <a:ext cx="3011922" cy="2743200"/>
          </a:xfrm>
          <a:prstGeom prst="rect">
            <a:avLst/>
          </a:prstGeom>
        </p:spPr>
      </p:pic>
    </p:spTree>
    <p:extLst>
      <p:ext uri="{BB962C8B-B14F-4D97-AF65-F5344CB8AC3E}">
        <p14:creationId xmlns:p14="http://schemas.microsoft.com/office/powerpoint/2010/main" val="25664306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359" y="1752600"/>
            <a:ext cx="870731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ZOOMING INTO FOSSIL FUELS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itle 1"/>
          <p:cNvSpPr>
            <a:spLocks noGrp="1"/>
          </p:cNvSpPr>
          <p:nvPr>
            <p:ph type="title"/>
          </p:nvPr>
        </p:nvSpPr>
        <p:spPr>
          <a:xfrm>
            <a:off x="457200" y="3810000"/>
            <a:ext cx="8229600" cy="1743293"/>
          </a:xfrm>
        </p:spPr>
        <p:txBody>
          <a:bodyPr>
            <a:normAutofit/>
          </a:bodyPr>
          <a:lstStyle/>
          <a:p>
            <a:r>
              <a:rPr lang="en-US" dirty="0" smtClean="0"/>
              <a:t>Is gasoline organic or inorganic?</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540719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98"/>
            <a:ext cx="8610600" cy="1143000"/>
          </a:xfrm>
        </p:spPr>
        <p:txBody>
          <a:bodyPr/>
          <a:lstStyle/>
          <a:p>
            <a:r>
              <a:rPr lang="en-US" sz="4000" b="1" dirty="0" smtClean="0"/>
              <a:t>What we see… Macroscopic Scale</a:t>
            </a:r>
            <a:endParaRPr lang="en-US" sz="4000" b="1" dirty="0"/>
          </a:p>
        </p:txBody>
      </p:sp>
      <p:sp>
        <p:nvSpPr>
          <p:cNvPr id="11" name="TextBox 10"/>
          <p:cNvSpPr txBox="1"/>
          <p:nvPr/>
        </p:nvSpPr>
        <p:spPr>
          <a:xfrm>
            <a:off x="5181600" y="3886200"/>
            <a:ext cx="1830861" cy="400110"/>
          </a:xfrm>
          <a:prstGeom prst="rect">
            <a:avLst/>
          </a:prstGeom>
          <a:noFill/>
        </p:spPr>
        <p:txBody>
          <a:bodyPr wrap="square" rtlCol="0">
            <a:spAutoFit/>
          </a:bodyPr>
          <a:lstStyle/>
          <a:p>
            <a:pPr algn="ctr"/>
            <a:r>
              <a:rPr lang="en-US" sz="2000" b="1" dirty="0" smtClean="0"/>
              <a:t>GASOLINE</a:t>
            </a:r>
            <a:endParaRPr lang="en-US" sz="2000" b="1" dirty="0"/>
          </a:p>
        </p:txBody>
      </p:sp>
      <p:sp>
        <p:nvSpPr>
          <p:cNvPr id="14" name="Left Arrow 13"/>
          <p:cNvSpPr/>
          <p:nvPr/>
        </p:nvSpPr>
        <p:spPr>
          <a:xfrm>
            <a:off x="3200401" y="3429000"/>
            <a:ext cx="457200" cy="30480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57200" y="1086678"/>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2"/>
          <p:cNvPicPr>
            <a:picLocks noChangeAspect="1" noChangeArrowheads="1"/>
          </p:cNvPicPr>
          <p:nvPr/>
        </p:nvPicPr>
        <p:blipFill>
          <a:blip r:embed="rId2" cstate="print"/>
          <a:srcRect/>
          <a:stretch>
            <a:fillRect/>
          </a:stretch>
        </p:blipFill>
        <p:spPr bwMode="auto">
          <a:xfrm>
            <a:off x="152401" y="1447800"/>
            <a:ext cx="2895599" cy="5181600"/>
          </a:xfrm>
          <a:prstGeom prst="rect">
            <a:avLst/>
          </a:prstGeom>
          <a:noFill/>
          <a:ln w="19050" cmpd="dbl">
            <a:solidFill>
              <a:srgbClr val="1C1C1C"/>
            </a:solid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9" name="Picture 8"/>
          <p:cNvPicPr>
            <a:picLocks noChangeAspect="1"/>
          </p:cNvPicPr>
          <p:nvPr/>
        </p:nvPicPr>
        <p:blipFill>
          <a:blip r:embed="rId3"/>
          <a:stretch>
            <a:fillRect/>
          </a:stretch>
        </p:blipFill>
        <p:spPr>
          <a:xfrm>
            <a:off x="5257800" y="1752600"/>
            <a:ext cx="1524150" cy="2057805"/>
          </a:xfrm>
          <a:prstGeom prst="rect">
            <a:avLst/>
          </a:prstGeom>
        </p:spPr>
      </p:pic>
    </p:spTree>
    <p:extLst>
      <p:ext uri="{BB962C8B-B14F-4D97-AF65-F5344CB8AC3E}">
        <p14:creationId xmlns:p14="http://schemas.microsoft.com/office/powerpoint/2010/main" val="1027667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52401" y="1447800"/>
            <a:ext cx="2895599" cy="5181600"/>
          </a:xfrm>
          <a:prstGeom prst="rect">
            <a:avLst/>
          </a:prstGeom>
          <a:noFill/>
          <a:ln w="19050" cmpd="dbl">
            <a:solidFill>
              <a:srgbClr val="1C1C1C"/>
            </a:solidFill>
            <a:miter lim="800000"/>
            <a:headEnd/>
            <a:tailEnd/>
          </a:ln>
        </p:spPr>
      </p:pic>
      <p:sp>
        <p:nvSpPr>
          <p:cNvPr id="15" name="Left Arrow 14"/>
          <p:cNvSpPr/>
          <p:nvPr/>
        </p:nvSpPr>
        <p:spPr>
          <a:xfrm>
            <a:off x="3124200" y="6019800"/>
            <a:ext cx="457200" cy="30480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267200" y="5257800"/>
            <a:ext cx="4193406" cy="584776"/>
          </a:xfrm>
          <a:prstGeom prst="rect">
            <a:avLst/>
          </a:prstGeom>
          <a:noFill/>
        </p:spPr>
        <p:txBody>
          <a:bodyPr wrap="square" rtlCol="0">
            <a:spAutoFit/>
          </a:bodyPr>
          <a:lstStyle/>
          <a:p>
            <a:pPr algn="ctr"/>
            <a:r>
              <a:rPr lang="en-US" sz="2000" b="1" dirty="0" smtClean="0"/>
              <a:t>Gasoline (C</a:t>
            </a:r>
            <a:r>
              <a:rPr lang="en-US" sz="1400" b="1" dirty="0" smtClean="0"/>
              <a:t>8</a:t>
            </a:r>
            <a:r>
              <a:rPr lang="en-US" sz="2000" b="1" dirty="0" smtClean="0"/>
              <a:t>H</a:t>
            </a:r>
            <a:r>
              <a:rPr lang="en-US" sz="1400" b="1" dirty="0" smtClean="0"/>
              <a:t>18</a:t>
            </a:r>
            <a:r>
              <a:rPr lang="en-US" sz="2000" b="1" dirty="0" smtClean="0"/>
              <a:t>)</a:t>
            </a:r>
            <a:endParaRPr lang="en-US" sz="1000" b="1" dirty="0" smtClean="0"/>
          </a:p>
          <a:p>
            <a:pPr algn="ctr"/>
            <a:endParaRPr lang="en-US" sz="1200" b="1" dirty="0"/>
          </a:p>
        </p:txBody>
      </p:sp>
      <p:cxnSp>
        <p:nvCxnSpPr>
          <p:cNvPr id="12" name="Straight Connector 11"/>
          <p:cNvCxnSpPr/>
          <p:nvPr/>
        </p:nvCxnSpPr>
        <p:spPr>
          <a:xfrm>
            <a:off x="457200" y="1086678"/>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228600" y="9598"/>
            <a:ext cx="8610600" cy="1143000"/>
          </a:xfrm>
        </p:spPr>
        <p:txBody>
          <a:bodyPr/>
          <a:lstStyle/>
          <a:p>
            <a:r>
              <a:rPr lang="en-US" sz="3600" b="1" dirty="0" smtClean="0"/>
              <a:t>Zooming in… Atomic-molecular Scale</a:t>
            </a:r>
            <a:endParaRPr lang="en-US" sz="3600" b="1" dirty="0"/>
          </a:p>
        </p:txBody>
      </p:sp>
      <p:pic>
        <p:nvPicPr>
          <p:cNvPr id="3" name="Picture 2"/>
          <p:cNvPicPr>
            <a:picLocks noChangeAspect="1"/>
          </p:cNvPicPr>
          <p:nvPr/>
        </p:nvPicPr>
        <p:blipFill>
          <a:blip r:embed="rId3"/>
          <a:stretch>
            <a:fillRect/>
          </a:stretch>
        </p:blipFill>
        <p:spPr>
          <a:xfrm>
            <a:off x="3212966" y="1524000"/>
            <a:ext cx="5931034" cy="39624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6" y="-3654"/>
            <a:ext cx="9481930" cy="1143000"/>
          </a:xfrm>
        </p:spPr>
        <p:txBody>
          <a:bodyPr>
            <a:normAutofit fontScale="90000"/>
          </a:bodyPr>
          <a:lstStyle/>
          <a:p>
            <a:r>
              <a:rPr lang="en-US" sz="3600" dirty="0" smtClean="0"/>
              <a:t>What</a:t>
            </a:r>
            <a:r>
              <a:rPr lang="en-US" sz="3600" dirty="0" smtClean="0">
                <a:solidFill>
                  <a:srgbClr val="000000"/>
                </a:solidFill>
              </a:rPr>
              <a:t> is </a:t>
            </a:r>
            <a:r>
              <a:rPr lang="en-US" sz="3600" b="1" dirty="0" smtClean="0">
                <a:solidFill>
                  <a:srgbClr val="0000FF"/>
                </a:solidFill>
              </a:rPr>
              <a:t>gasoline </a:t>
            </a:r>
            <a:r>
              <a:rPr lang="en-US" sz="3600" dirty="0" smtClean="0">
                <a:solidFill>
                  <a:srgbClr val="000000"/>
                </a:solidFill>
              </a:rPr>
              <a:t>most similar to in terms of </a:t>
            </a:r>
            <a:r>
              <a:rPr lang="en-US" sz="3600" b="1" dirty="0" smtClean="0">
                <a:solidFill>
                  <a:srgbClr val="0000FF"/>
                </a:solidFill>
              </a:rPr>
              <a:t>atoms</a:t>
            </a:r>
            <a:r>
              <a:rPr lang="en-US" sz="3600" dirty="0" smtClean="0"/>
              <a:t>?</a:t>
            </a:r>
            <a:endParaRPr lang="en-US" sz="3600" dirty="0"/>
          </a:p>
        </p:txBody>
      </p:sp>
      <p:cxnSp>
        <p:nvCxnSpPr>
          <p:cNvPr id="21" name="Straight Connector 20"/>
          <p:cNvCxnSpPr/>
          <p:nvPr/>
        </p:nvCxnSpPr>
        <p:spPr>
          <a:xfrm>
            <a:off x="457200" y="1086678"/>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971800" y="4495800"/>
            <a:ext cx="2478764" cy="707886"/>
          </a:xfrm>
          <a:prstGeom prst="rect">
            <a:avLst/>
          </a:prstGeom>
          <a:noFill/>
        </p:spPr>
        <p:txBody>
          <a:bodyPr wrap="square" rtlCol="0">
            <a:spAutoFit/>
          </a:bodyPr>
          <a:lstStyle/>
          <a:p>
            <a:pPr algn="ctr"/>
            <a:r>
              <a:rPr lang="en-US" sz="2000" b="1" dirty="0" smtClean="0"/>
              <a:t>Water molecule (H</a:t>
            </a:r>
            <a:r>
              <a:rPr lang="en-US" sz="1400" b="1" dirty="0" smtClean="0"/>
              <a:t>2</a:t>
            </a:r>
            <a:r>
              <a:rPr lang="en-US" sz="2000" b="1" dirty="0" smtClean="0"/>
              <a:t>O)</a:t>
            </a:r>
          </a:p>
        </p:txBody>
      </p:sp>
      <p:sp>
        <p:nvSpPr>
          <p:cNvPr id="26" name="TextBox 25"/>
          <p:cNvSpPr txBox="1"/>
          <p:nvPr/>
        </p:nvSpPr>
        <p:spPr>
          <a:xfrm>
            <a:off x="6019800" y="3711714"/>
            <a:ext cx="2315565" cy="707886"/>
          </a:xfrm>
          <a:prstGeom prst="rect">
            <a:avLst/>
          </a:prstGeom>
          <a:noFill/>
        </p:spPr>
        <p:txBody>
          <a:bodyPr wrap="square" rtlCol="0">
            <a:spAutoFit/>
          </a:bodyPr>
          <a:lstStyle/>
          <a:p>
            <a:pPr algn="ctr"/>
            <a:r>
              <a:rPr lang="en-US" sz="2000" b="1" dirty="0" smtClean="0"/>
              <a:t>Ethanol molecule (C</a:t>
            </a:r>
            <a:r>
              <a:rPr lang="en-US" sz="1400" b="1" dirty="0" smtClean="0"/>
              <a:t>2</a:t>
            </a:r>
            <a:r>
              <a:rPr lang="en-US" sz="2000" b="1" dirty="0" smtClean="0"/>
              <a:t>H</a:t>
            </a:r>
            <a:r>
              <a:rPr lang="en-US" sz="1400" b="1" dirty="0" smtClean="0"/>
              <a:t>6</a:t>
            </a:r>
            <a:r>
              <a:rPr lang="en-US" sz="2000" b="1" dirty="0" smtClean="0"/>
              <a:t>O)</a:t>
            </a:r>
          </a:p>
        </p:txBody>
      </p:sp>
      <p:sp>
        <p:nvSpPr>
          <p:cNvPr id="11" name="TextBox 10"/>
          <p:cNvSpPr txBox="1"/>
          <p:nvPr/>
        </p:nvSpPr>
        <p:spPr>
          <a:xfrm>
            <a:off x="2435994" y="1320224"/>
            <a:ext cx="3202806" cy="584776"/>
          </a:xfrm>
          <a:prstGeom prst="rect">
            <a:avLst/>
          </a:prstGeom>
          <a:noFill/>
        </p:spPr>
        <p:txBody>
          <a:bodyPr wrap="square" rtlCol="0">
            <a:spAutoFit/>
          </a:bodyPr>
          <a:lstStyle/>
          <a:p>
            <a:r>
              <a:rPr lang="en-US" sz="2000" b="1" dirty="0" smtClean="0"/>
              <a:t>Gasoline (C</a:t>
            </a:r>
            <a:r>
              <a:rPr lang="en-US" sz="1400" b="1" dirty="0" smtClean="0"/>
              <a:t>8</a:t>
            </a:r>
            <a:r>
              <a:rPr lang="en-US" sz="2000" b="1" dirty="0" smtClean="0"/>
              <a:t>H</a:t>
            </a:r>
            <a:r>
              <a:rPr lang="en-US" sz="1400" b="1" dirty="0" smtClean="0"/>
              <a:t>18</a:t>
            </a:r>
            <a:r>
              <a:rPr lang="en-US" sz="2000" b="1" dirty="0" smtClean="0"/>
              <a:t>)</a:t>
            </a:r>
            <a:endParaRPr lang="en-US" sz="1000" b="1" dirty="0" smtClean="0"/>
          </a:p>
          <a:p>
            <a:endParaRPr lang="en-US" sz="1200" b="1" dirty="0"/>
          </a:p>
        </p:txBody>
      </p:sp>
      <p:sp>
        <p:nvSpPr>
          <p:cNvPr id="14" name="TextBox 13"/>
          <p:cNvSpPr txBox="1"/>
          <p:nvPr/>
        </p:nvSpPr>
        <p:spPr>
          <a:xfrm>
            <a:off x="1905000" y="6172200"/>
            <a:ext cx="2514600" cy="400110"/>
          </a:xfrm>
          <a:prstGeom prst="rect">
            <a:avLst/>
          </a:prstGeom>
          <a:noFill/>
        </p:spPr>
        <p:txBody>
          <a:bodyPr wrap="square" rtlCol="0">
            <a:spAutoFit/>
          </a:bodyPr>
          <a:lstStyle/>
          <a:p>
            <a:pPr algn="ctr"/>
            <a:r>
              <a:rPr lang="en-US" sz="2000" b="1" dirty="0" smtClean="0"/>
              <a:t>Carbon dioxide (CO</a:t>
            </a:r>
            <a:r>
              <a:rPr lang="en-US" sz="1400" b="1" dirty="0"/>
              <a:t>2</a:t>
            </a:r>
            <a:r>
              <a:rPr lang="en-US" sz="2000" b="1" dirty="0" smtClean="0"/>
              <a:t>)</a:t>
            </a:r>
          </a:p>
        </p:txBody>
      </p:sp>
      <p:pic>
        <p:nvPicPr>
          <p:cNvPr id="3" name="Picture 2"/>
          <p:cNvPicPr>
            <a:picLocks noChangeAspect="1"/>
          </p:cNvPicPr>
          <p:nvPr/>
        </p:nvPicPr>
        <p:blipFill>
          <a:blip r:embed="rId2"/>
          <a:stretch>
            <a:fillRect/>
          </a:stretch>
        </p:blipFill>
        <p:spPr>
          <a:xfrm>
            <a:off x="2133600" y="5486400"/>
            <a:ext cx="2044700" cy="852683"/>
          </a:xfrm>
          <a:prstGeom prst="rect">
            <a:avLst/>
          </a:prstGeom>
        </p:spPr>
      </p:pic>
      <p:pic>
        <p:nvPicPr>
          <p:cNvPr id="5" name="Picture 4"/>
          <p:cNvPicPr>
            <a:picLocks noChangeAspect="1"/>
          </p:cNvPicPr>
          <p:nvPr/>
        </p:nvPicPr>
        <p:blipFill>
          <a:blip r:embed="rId3"/>
          <a:stretch>
            <a:fillRect/>
          </a:stretch>
        </p:blipFill>
        <p:spPr>
          <a:xfrm>
            <a:off x="3124200" y="3429000"/>
            <a:ext cx="2057400" cy="1351258"/>
          </a:xfrm>
          <a:prstGeom prst="rect">
            <a:avLst/>
          </a:prstGeom>
        </p:spPr>
      </p:pic>
      <p:pic>
        <p:nvPicPr>
          <p:cNvPr id="6" name="Picture 5"/>
          <p:cNvPicPr>
            <a:picLocks noChangeAspect="1"/>
          </p:cNvPicPr>
          <p:nvPr/>
        </p:nvPicPr>
        <p:blipFill>
          <a:blip r:embed="rId4"/>
          <a:stretch>
            <a:fillRect/>
          </a:stretch>
        </p:blipFill>
        <p:spPr>
          <a:xfrm>
            <a:off x="5859175" y="2362200"/>
            <a:ext cx="2903825" cy="1917700"/>
          </a:xfrm>
          <a:prstGeom prst="rect">
            <a:avLst/>
          </a:prstGeom>
        </p:spPr>
      </p:pic>
      <p:pic>
        <p:nvPicPr>
          <p:cNvPr id="7" name="Picture 6"/>
          <p:cNvPicPr>
            <a:picLocks noChangeAspect="1"/>
          </p:cNvPicPr>
          <p:nvPr/>
        </p:nvPicPr>
        <p:blipFill>
          <a:blip r:embed="rId5"/>
          <a:stretch>
            <a:fillRect/>
          </a:stretch>
        </p:blipFill>
        <p:spPr>
          <a:xfrm>
            <a:off x="228600" y="1447800"/>
            <a:ext cx="2889478" cy="1930400"/>
          </a:xfrm>
          <a:prstGeom prst="rect">
            <a:avLst/>
          </a:prstGeom>
        </p:spPr>
      </p:pic>
      <p:sp>
        <p:nvSpPr>
          <p:cNvPr id="15" name="TextBox 14"/>
          <p:cNvSpPr txBox="1"/>
          <p:nvPr/>
        </p:nvSpPr>
        <p:spPr>
          <a:xfrm>
            <a:off x="6096000" y="6248400"/>
            <a:ext cx="2819400" cy="400110"/>
          </a:xfrm>
          <a:prstGeom prst="rect">
            <a:avLst/>
          </a:prstGeom>
          <a:noFill/>
        </p:spPr>
        <p:txBody>
          <a:bodyPr wrap="square" rtlCol="0">
            <a:spAutoFit/>
          </a:bodyPr>
          <a:lstStyle/>
          <a:p>
            <a:pPr algn="ctr"/>
            <a:r>
              <a:rPr lang="en-US" sz="2000" b="1" dirty="0" smtClean="0"/>
              <a:t>Glucose (C</a:t>
            </a:r>
            <a:r>
              <a:rPr lang="en-US" sz="1400" b="1" dirty="0" smtClean="0"/>
              <a:t>6</a:t>
            </a:r>
            <a:r>
              <a:rPr lang="en-US" sz="2000" b="1" dirty="0" smtClean="0"/>
              <a:t>H</a:t>
            </a:r>
            <a:r>
              <a:rPr lang="en-US" sz="1400" b="1" dirty="0" smtClean="0"/>
              <a:t>12</a:t>
            </a:r>
            <a:r>
              <a:rPr lang="en-US" sz="2000" b="1" dirty="0" smtClean="0"/>
              <a:t>O</a:t>
            </a:r>
            <a:r>
              <a:rPr lang="en-US" sz="1400" b="1" dirty="0"/>
              <a:t>6</a:t>
            </a:r>
            <a:r>
              <a:rPr lang="en-US" sz="2000" b="1" dirty="0" smtClean="0"/>
              <a:t>)</a:t>
            </a:r>
          </a:p>
        </p:txBody>
      </p:sp>
      <p:pic>
        <p:nvPicPr>
          <p:cNvPr id="16" name="Picture 15"/>
          <p:cNvPicPr>
            <a:picLocks noChangeAspect="1"/>
          </p:cNvPicPr>
          <p:nvPr/>
        </p:nvPicPr>
        <p:blipFill>
          <a:blip r:embed="rId6"/>
          <a:stretch>
            <a:fillRect/>
          </a:stretch>
        </p:blipFill>
        <p:spPr>
          <a:xfrm>
            <a:off x="4953000" y="4669596"/>
            <a:ext cx="3175000" cy="216170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868315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6" y="-3654"/>
            <a:ext cx="9481930" cy="1143000"/>
          </a:xfrm>
        </p:spPr>
        <p:txBody>
          <a:bodyPr>
            <a:normAutofit fontScale="90000"/>
          </a:bodyPr>
          <a:lstStyle/>
          <a:p>
            <a:r>
              <a:rPr lang="en-US" sz="3600" dirty="0" smtClean="0"/>
              <a:t>What</a:t>
            </a:r>
            <a:r>
              <a:rPr lang="en-US" sz="3600" dirty="0" smtClean="0">
                <a:solidFill>
                  <a:srgbClr val="000000"/>
                </a:solidFill>
              </a:rPr>
              <a:t> is </a:t>
            </a:r>
            <a:r>
              <a:rPr lang="en-US" sz="3600" b="1" dirty="0" smtClean="0">
                <a:solidFill>
                  <a:srgbClr val="0000FF"/>
                </a:solidFill>
              </a:rPr>
              <a:t>gasoline </a:t>
            </a:r>
            <a:r>
              <a:rPr lang="en-US" sz="3600" dirty="0" smtClean="0">
                <a:solidFill>
                  <a:srgbClr val="000000"/>
                </a:solidFill>
              </a:rPr>
              <a:t>most similar to in terms of </a:t>
            </a:r>
            <a:r>
              <a:rPr lang="en-US" sz="3600" b="1" dirty="0" smtClean="0">
                <a:solidFill>
                  <a:srgbClr val="0000FF"/>
                </a:solidFill>
              </a:rPr>
              <a:t>bonds</a:t>
            </a:r>
            <a:r>
              <a:rPr lang="en-US" sz="3600" dirty="0" smtClean="0"/>
              <a:t>?</a:t>
            </a:r>
            <a:endParaRPr lang="en-US" sz="3600" dirty="0"/>
          </a:p>
        </p:txBody>
      </p:sp>
      <p:cxnSp>
        <p:nvCxnSpPr>
          <p:cNvPr id="21" name="Straight Connector 20"/>
          <p:cNvCxnSpPr/>
          <p:nvPr/>
        </p:nvCxnSpPr>
        <p:spPr>
          <a:xfrm>
            <a:off x="457200" y="1086678"/>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971800" y="4495800"/>
            <a:ext cx="2478764" cy="707886"/>
          </a:xfrm>
          <a:prstGeom prst="rect">
            <a:avLst/>
          </a:prstGeom>
          <a:noFill/>
        </p:spPr>
        <p:txBody>
          <a:bodyPr wrap="square" rtlCol="0">
            <a:spAutoFit/>
          </a:bodyPr>
          <a:lstStyle/>
          <a:p>
            <a:pPr algn="ctr"/>
            <a:r>
              <a:rPr lang="en-US" sz="2000" b="1" dirty="0" smtClean="0"/>
              <a:t>Water molecule (H</a:t>
            </a:r>
            <a:r>
              <a:rPr lang="en-US" sz="1400" b="1" dirty="0" smtClean="0"/>
              <a:t>2</a:t>
            </a:r>
            <a:r>
              <a:rPr lang="en-US" sz="2000" b="1" dirty="0" smtClean="0"/>
              <a:t>O)</a:t>
            </a:r>
          </a:p>
        </p:txBody>
      </p:sp>
      <p:sp>
        <p:nvSpPr>
          <p:cNvPr id="26" name="TextBox 25"/>
          <p:cNvSpPr txBox="1"/>
          <p:nvPr/>
        </p:nvSpPr>
        <p:spPr>
          <a:xfrm>
            <a:off x="6019800" y="3711714"/>
            <a:ext cx="2315565" cy="707886"/>
          </a:xfrm>
          <a:prstGeom prst="rect">
            <a:avLst/>
          </a:prstGeom>
          <a:noFill/>
        </p:spPr>
        <p:txBody>
          <a:bodyPr wrap="square" rtlCol="0">
            <a:spAutoFit/>
          </a:bodyPr>
          <a:lstStyle/>
          <a:p>
            <a:pPr algn="ctr"/>
            <a:r>
              <a:rPr lang="en-US" sz="2000" b="1" dirty="0" smtClean="0"/>
              <a:t>Ethanol molecule (C</a:t>
            </a:r>
            <a:r>
              <a:rPr lang="en-US" sz="1400" b="1" dirty="0" smtClean="0"/>
              <a:t>2</a:t>
            </a:r>
            <a:r>
              <a:rPr lang="en-US" sz="2000" b="1" dirty="0" smtClean="0"/>
              <a:t>H</a:t>
            </a:r>
            <a:r>
              <a:rPr lang="en-US" sz="1400" b="1" dirty="0" smtClean="0"/>
              <a:t>6</a:t>
            </a:r>
            <a:r>
              <a:rPr lang="en-US" sz="2000" b="1" dirty="0" smtClean="0"/>
              <a:t>O)</a:t>
            </a:r>
          </a:p>
        </p:txBody>
      </p:sp>
      <p:sp>
        <p:nvSpPr>
          <p:cNvPr id="11" name="TextBox 10"/>
          <p:cNvSpPr txBox="1"/>
          <p:nvPr/>
        </p:nvSpPr>
        <p:spPr>
          <a:xfrm>
            <a:off x="2435994" y="1320224"/>
            <a:ext cx="3202806" cy="584776"/>
          </a:xfrm>
          <a:prstGeom prst="rect">
            <a:avLst/>
          </a:prstGeom>
          <a:noFill/>
        </p:spPr>
        <p:txBody>
          <a:bodyPr wrap="square" rtlCol="0">
            <a:spAutoFit/>
          </a:bodyPr>
          <a:lstStyle/>
          <a:p>
            <a:r>
              <a:rPr lang="en-US" sz="2000" b="1" dirty="0" smtClean="0"/>
              <a:t>Gasoline (C</a:t>
            </a:r>
            <a:r>
              <a:rPr lang="en-US" sz="1400" b="1" dirty="0" smtClean="0"/>
              <a:t>8</a:t>
            </a:r>
            <a:r>
              <a:rPr lang="en-US" sz="2000" b="1" dirty="0" smtClean="0"/>
              <a:t>H</a:t>
            </a:r>
            <a:r>
              <a:rPr lang="en-US" sz="1400" b="1" dirty="0" smtClean="0"/>
              <a:t>18</a:t>
            </a:r>
            <a:r>
              <a:rPr lang="en-US" sz="2000" b="1" dirty="0" smtClean="0"/>
              <a:t>)</a:t>
            </a:r>
            <a:endParaRPr lang="en-US" sz="1000" b="1" dirty="0" smtClean="0"/>
          </a:p>
          <a:p>
            <a:endParaRPr lang="en-US" sz="1200" b="1" dirty="0"/>
          </a:p>
        </p:txBody>
      </p:sp>
      <p:sp>
        <p:nvSpPr>
          <p:cNvPr id="14" name="TextBox 13"/>
          <p:cNvSpPr txBox="1"/>
          <p:nvPr/>
        </p:nvSpPr>
        <p:spPr>
          <a:xfrm>
            <a:off x="1905000" y="6172200"/>
            <a:ext cx="2514600" cy="400110"/>
          </a:xfrm>
          <a:prstGeom prst="rect">
            <a:avLst/>
          </a:prstGeom>
          <a:noFill/>
        </p:spPr>
        <p:txBody>
          <a:bodyPr wrap="square" rtlCol="0">
            <a:spAutoFit/>
          </a:bodyPr>
          <a:lstStyle/>
          <a:p>
            <a:pPr algn="ctr"/>
            <a:r>
              <a:rPr lang="en-US" sz="2000" b="1" dirty="0" smtClean="0"/>
              <a:t>Carbon dioxide (CO</a:t>
            </a:r>
            <a:r>
              <a:rPr lang="en-US" sz="1400" b="1" dirty="0"/>
              <a:t>2</a:t>
            </a:r>
            <a:r>
              <a:rPr lang="en-US" sz="2000" b="1" dirty="0" smtClean="0"/>
              <a:t>)</a:t>
            </a:r>
          </a:p>
        </p:txBody>
      </p:sp>
      <p:pic>
        <p:nvPicPr>
          <p:cNvPr id="3" name="Picture 2"/>
          <p:cNvPicPr>
            <a:picLocks noChangeAspect="1"/>
          </p:cNvPicPr>
          <p:nvPr/>
        </p:nvPicPr>
        <p:blipFill>
          <a:blip r:embed="rId2"/>
          <a:stretch>
            <a:fillRect/>
          </a:stretch>
        </p:blipFill>
        <p:spPr>
          <a:xfrm>
            <a:off x="2133600" y="5486400"/>
            <a:ext cx="2044700" cy="852683"/>
          </a:xfrm>
          <a:prstGeom prst="rect">
            <a:avLst/>
          </a:prstGeom>
        </p:spPr>
      </p:pic>
      <p:pic>
        <p:nvPicPr>
          <p:cNvPr id="5" name="Picture 4"/>
          <p:cNvPicPr>
            <a:picLocks noChangeAspect="1"/>
          </p:cNvPicPr>
          <p:nvPr/>
        </p:nvPicPr>
        <p:blipFill>
          <a:blip r:embed="rId3"/>
          <a:stretch>
            <a:fillRect/>
          </a:stretch>
        </p:blipFill>
        <p:spPr>
          <a:xfrm>
            <a:off x="3124200" y="3429000"/>
            <a:ext cx="2057400" cy="1351258"/>
          </a:xfrm>
          <a:prstGeom prst="rect">
            <a:avLst/>
          </a:prstGeom>
        </p:spPr>
      </p:pic>
      <p:pic>
        <p:nvPicPr>
          <p:cNvPr id="6" name="Picture 5"/>
          <p:cNvPicPr>
            <a:picLocks noChangeAspect="1"/>
          </p:cNvPicPr>
          <p:nvPr/>
        </p:nvPicPr>
        <p:blipFill>
          <a:blip r:embed="rId4"/>
          <a:stretch>
            <a:fillRect/>
          </a:stretch>
        </p:blipFill>
        <p:spPr>
          <a:xfrm>
            <a:off x="5859175" y="2362200"/>
            <a:ext cx="2903825" cy="1917700"/>
          </a:xfrm>
          <a:prstGeom prst="rect">
            <a:avLst/>
          </a:prstGeom>
        </p:spPr>
      </p:pic>
      <p:pic>
        <p:nvPicPr>
          <p:cNvPr id="7" name="Picture 6"/>
          <p:cNvPicPr>
            <a:picLocks noChangeAspect="1"/>
          </p:cNvPicPr>
          <p:nvPr/>
        </p:nvPicPr>
        <p:blipFill>
          <a:blip r:embed="rId5"/>
          <a:stretch>
            <a:fillRect/>
          </a:stretch>
        </p:blipFill>
        <p:spPr>
          <a:xfrm>
            <a:off x="228600" y="1447800"/>
            <a:ext cx="2889478" cy="1930400"/>
          </a:xfrm>
          <a:prstGeom prst="rect">
            <a:avLst/>
          </a:prstGeom>
        </p:spPr>
      </p:pic>
      <p:sp>
        <p:nvSpPr>
          <p:cNvPr id="15" name="TextBox 14"/>
          <p:cNvSpPr txBox="1"/>
          <p:nvPr/>
        </p:nvSpPr>
        <p:spPr>
          <a:xfrm>
            <a:off x="6096000" y="6248400"/>
            <a:ext cx="2819400" cy="400110"/>
          </a:xfrm>
          <a:prstGeom prst="rect">
            <a:avLst/>
          </a:prstGeom>
          <a:noFill/>
        </p:spPr>
        <p:txBody>
          <a:bodyPr wrap="square" rtlCol="0">
            <a:spAutoFit/>
          </a:bodyPr>
          <a:lstStyle/>
          <a:p>
            <a:pPr algn="ctr"/>
            <a:r>
              <a:rPr lang="en-US" sz="2000" b="1" dirty="0" smtClean="0"/>
              <a:t>Glucose (C</a:t>
            </a:r>
            <a:r>
              <a:rPr lang="en-US" sz="1400" b="1" dirty="0" smtClean="0"/>
              <a:t>6</a:t>
            </a:r>
            <a:r>
              <a:rPr lang="en-US" sz="2000" b="1" dirty="0" smtClean="0"/>
              <a:t>H</a:t>
            </a:r>
            <a:r>
              <a:rPr lang="en-US" sz="1400" b="1" dirty="0" smtClean="0"/>
              <a:t>12</a:t>
            </a:r>
            <a:r>
              <a:rPr lang="en-US" sz="2000" b="1" dirty="0" smtClean="0"/>
              <a:t>O</a:t>
            </a:r>
            <a:r>
              <a:rPr lang="en-US" sz="1400" b="1" dirty="0"/>
              <a:t>6</a:t>
            </a:r>
            <a:r>
              <a:rPr lang="en-US" sz="2000" b="1" dirty="0" smtClean="0"/>
              <a:t>)</a:t>
            </a:r>
          </a:p>
        </p:txBody>
      </p:sp>
      <p:pic>
        <p:nvPicPr>
          <p:cNvPr id="16" name="Picture 15"/>
          <p:cNvPicPr>
            <a:picLocks noChangeAspect="1"/>
          </p:cNvPicPr>
          <p:nvPr/>
        </p:nvPicPr>
        <p:blipFill>
          <a:blip r:embed="rId6"/>
          <a:stretch>
            <a:fillRect/>
          </a:stretch>
        </p:blipFill>
        <p:spPr>
          <a:xfrm>
            <a:off x="4953000" y="4669596"/>
            <a:ext cx="3175000" cy="216170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53430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66" y="723449"/>
            <a:ext cx="3012215" cy="952951"/>
          </a:xfrm>
        </p:spPr>
        <p:txBody>
          <a:bodyPr/>
          <a:lstStyle/>
          <a:p>
            <a:r>
              <a:rPr lang="en-US" dirty="0" smtClean="0"/>
              <a:t>ORGANIC</a:t>
            </a:r>
            <a:endParaRPr lang="en-US" dirty="0"/>
          </a:p>
        </p:txBody>
      </p:sp>
      <p:sp>
        <p:nvSpPr>
          <p:cNvPr id="9" name="Title 1"/>
          <p:cNvSpPr txBox="1">
            <a:spLocks/>
          </p:cNvSpPr>
          <p:nvPr/>
        </p:nvSpPr>
        <p:spPr>
          <a:xfrm>
            <a:off x="5087694" y="665234"/>
            <a:ext cx="3012215" cy="9349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INORGANIC</a:t>
            </a:r>
            <a:endParaRPr lang="en-US" dirty="0"/>
          </a:p>
        </p:txBody>
      </p:sp>
      <p:sp>
        <p:nvSpPr>
          <p:cNvPr id="14" name="TextBox 13"/>
          <p:cNvSpPr txBox="1"/>
          <p:nvPr/>
        </p:nvSpPr>
        <p:spPr>
          <a:xfrm>
            <a:off x="356234" y="1478340"/>
            <a:ext cx="3717231" cy="1569660"/>
          </a:xfrm>
          <a:prstGeom prst="rect">
            <a:avLst/>
          </a:prstGeom>
          <a:noFill/>
        </p:spPr>
        <p:txBody>
          <a:bodyPr wrap="square" rtlCol="0">
            <a:spAutoFit/>
          </a:bodyPr>
          <a:lstStyle/>
          <a:p>
            <a:r>
              <a:rPr lang="en-US" sz="2400" i="1" dirty="0" smtClean="0"/>
              <a:t>--means the molecule is CARBON-BASED</a:t>
            </a:r>
          </a:p>
          <a:p>
            <a:r>
              <a:rPr lang="en-US" sz="2400" i="1" dirty="0" smtClean="0"/>
              <a:t>--and the molecule has </a:t>
            </a:r>
          </a:p>
          <a:p>
            <a:r>
              <a:rPr lang="en-US" sz="2400" i="1" dirty="0" smtClean="0"/>
              <a:t>C-C and C-H bonds</a:t>
            </a:r>
            <a:endParaRPr lang="en-US" sz="2400" i="1" dirty="0"/>
          </a:p>
        </p:txBody>
      </p:sp>
      <p:sp>
        <p:nvSpPr>
          <p:cNvPr id="15" name="TextBox 14"/>
          <p:cNvSpPr txBox="1"/>
          <p:nvPr/>
        </p:nvSpPr>
        <p:spPr>
          <a:xfrm>
            <a:off x="5087694" y="1554540"/>
            <a:ext cx="3717231" cy="1569660"/>
          </a:xfrm>
          <a:prstGeom prst="rect">
            <a:avLst/>
          </a:prstGeom>
          <a:noFill/>
        </p:spPr>
        <p:txBody>
          <a:bodyPr wrap="square" rtlCol="0">
            <a:spAutoFit/>
          </a:bodyPr>
          <a:lstStyle/>
          <a:p>
            <a:r>
              <a:rPr lang="en-US" sz="2400" i="1" dirty="0" smtClean="0"/>
              <a:t>--means the molecule is not CARBON-BASED</a:t>
            </a:r>
          </a:p>
          <a:p>
            <a:r>
              <a:rPr lang="en-US" sz="2400" i="1" dirty="0" smtClean="0"/>
              <a:t>--and the molecule does not have C-C and C-H bonds</a:t>
            </a:r>
            <a:endParaRPr lang="en-US" sz="2400" i="1" dirty="0"/>
          </a:p>
        </p:txBody>
      </p:sp>
      <p:cxnSp>
        <p:nvCxnSpPr>
          <p:cNvPr id="17" name="Straight Connector 16"/>
          <p:cNvCxnSpPr/>
          <p:nvPr/>
        </p:nvCxnSpPr>
        <p:spPr>
          <a:xfrm flipH="1">
            <a:off x="4538120" y="990600"/>
            <a:ext cx="33880" cy="5867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itle 1"/>
          <p:cNvSpPr txBox="1">
            <a:spLocks/>
          </p:cNvSpPr>
          <p:nvPr/>
        </p:nvSpPr>
        <p:spPr>
          <a:xfrm>
            <a:off x="-46376" y="-152400"/>
            <a:ext cx="948193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Which group would </a:t>
            </a:r>
            <a:r>
              <a:rPr lang="en-US" sz="3600" b="1" dirty="0" smtClean="0">
                <a:solidFill>
                  <a:srgbClr val="0000FF"/>
                </a:solidFill>
              </a:rPr>
              <a:t>gasoline </a:t>
            </a:r>
            <a:r>
              <a:rPr lang="en-US" sz="3600" dirty="0" smtClean="0">
                <a:solidFill>
                  <a:srgbClr val="000000"/>
                </a:solidFill>
              </a:rPr>
              <a:t>fit into</a:t>
            </a:r>
            <a:r>
              <a:rPr lang="en-US" sz="3600" dirty="0" smtClean="0"/>
              <a:t>?</a:t>
            </a:r>
            <a:endParaRPr lang="en-US" sz="3600" dirty="0"/>
          </a:p>
        </p:txBody>
      </p:sp>
      <p:pic>
        <p:nvPicPr>
          <p:cNvPr id="21" name="Picture 20"/>
          <p:cNvPicPr>
            <a:picLocks noChangeAspect="1"/>
          </p:cNvPicPr>
          <p:nvPr/>
        </p:nvPicPr>
        <p:blipFill>
          <a:blip r:embed="rId3"/>
          <a:stretch>
            <a:fillRect/>
          </a:stretch>
        </p:blipFill>
        <p:spPr>
          <a:xfrm>
            <a:off x="6858000" y="4648200"/>
            <a:ext cx="2057400" cy="1351258"/>
          </a:xfrm>
          <a:prstGeom prst="rect">
            <a:avLst/>
          </a:prstGeom>
        </p:spPr>
      </p:pic>
      <p:pic>
        <p:nvPicPr>
          <p:cNvPr id="22" name="Picture 21"/>
          <p:cNvPicPr>
            <a:picLocks noChangeAspect="1"/>
          </p:cNvPicPr>
          <p:nvPr/>
        </p:nvPicPr>
        <p:blipFill>
          <a:blip r:embed="rId4"/>
          <a:stretch>
            <a:fillRect/>
          </a:stretch>
        </p:blipFill>
        <p:spPr>
          <a:xfrm>
            <a:off x="6019800" y="3200400"/>
            <a:ext cx="2438400" cy="1016864"/>
          </a:xfrm>
          <a:prstGeom prst="rect">
            <a:avLst/>
          </a:prstGeom>
        </p:spPr>
      </p:pic>
      <p:pic>
        <p:nvPicPr>
          <p:cNvPr id="23" name="Picture 22"/>
          <p:cNvPicPr>
            <a:picLocks noChangeAspect="1"/>
          </p:cNvPicPr>
          <p:nvPr/>
        </p:nvPicPr>
        <p:blipFill>
          <a:blip r:embed="rId5"/>
          <a:stretch>
            <a:fillRect/>
          </a:stretch>
        </p:blipFill>
        <p:spPr>
          <a:xfrm>
            <a:off x="1447800" y="3124200"/>
            <a:ext cx="2903825" cy="1917700"/>
          </a:xfrm>
          <a:prstGeom prst="rect">
            <a:avLst/>
          </a:prstGeom>
        </p:spPr>
      </p:pic>
      <p:pic>
        <p:nvPicPr>
          <p:cNvPr id="3" name="Picture 2"/>
          <p:cNvPicPr>
            <a:picLocks noChangeAspect="1"/>
          </p:cNvPicPr>
          <p:nvPr/>
        </p:nvPicPr>
        <p:blipFill>
          <a:blip r:embed="rId6"/>
          <a:stretch>
            <a:fillRect/>
          </a:stretch>
        </p:blipFill>
        <p:spPr>
          <a:xfrm>
            <a:off x="5181600" y="4343400"/>
            <a:ext cx="1333500" cy="2097437"/>
          </a:xfrm>
          <a:prstGeom prst="rect">
            <a:avLst/>
          </a:prstGeom>
        </p:spPr>
      </p:pic>
      <p:pic>
        <p:nvPicPr>
          <p:cNvPr id="16" name="Picture 15"/>
          <p:cNvPicPr>
            <a:picLocks noChangeAspect="1"/>
          </p:cNvPicPr>
          <p:nvPr/>
        </p:nvPicPr>
        <p:blipFill>
          <a:blip r:embed="rId7"/>
          <a:stretch>
            <a:fillRect/>
          </a:stretch>
        </p:blipFill>
        <p:spPr>
          <a:xfrm>
            <a:off x="228600" y="4495800"/>
            <a:ext cx="3175000" cy="216170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7440619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TotalTime>
  <Words>469</Words>
  <Application>Microsoft Macintosh PowerPoint</Application>
  <PresentationFormat>On-screen Show (4:3)</PresentationFormat>
  <Paragraphs>70</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Lesson 2 Activity 4</vt:lpstr>
      <vt:lpstr>  What are fossil fuels? </vt:lpstr>
      <vt:lpstr>PowerPoint Presentation</vt:lpstr>
      <vt:lpstr>Is gasoline organic or inorganic?</vt:lpstr>
      <vt:lpstr>What we see… Macroscopic Scale</vt:lpstr>
      <vt:lpstr>Zooming in… Atomic-molecular Scale</vt:lpstr>
      <vt:lpstr>What is gasoline most similar to in terms of atoms?</vt:lpstr>
      <vt:lpstr>What is gasoline most similar to in terms of bonds?</vt:lpstr>
      <vt:lpstr>ORGANIC</vt:lpstr>
      <vt:lpstr>3. The Energy Question</vt:lpstr>
      <vt:lpstr>3. The Energy Question</vt:lpstr>
      <vt:lpstr>3. The Energy Question</vt:lpstr>
      <vt:lpstr>3. The Energy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zhanli</dc:creator>
  <cp:lastModifiedBy>Hannah Miller</cp:lastModifiedBy>
  <cp:revision>124</cp:revision>
  <dcterms:created xsi:type="dcterms:W3CDTF">2011-11-07T15:54:49Z</dcterms:created>
  <dcterms:modified xsi:type="dcterms:W3CDTF">2013-02-07T16:57:33Z</dcterms:modified>
</cp:coreProperties>
</file>